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3" r:id="rId8"/>
    <p:sldId id="261" r:id="rId9"/>
    <p:sldId id="265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279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337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278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238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8603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640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02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61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43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65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63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905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721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5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780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55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4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otaTsViAzE?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_dAkDsBQyk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7F29D-2F09-D384-B9BD-E31384AD9F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987" y="119599"/>
            <a:ext cx="5737097" cy="1227610"/>
          </a:xfrm>
        </p:spPr>
        <p:txBody>
          <a:bodyPr/>
          <a:lstStyle/>
          <a:p>
            <a:pPr algn="ctr"/>
            <a:r>
              <a:rPr lang="en-US" b="1" dirty="0"/>
              <a:t>Active Listening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5DD2A9-FBF9-7F7D-0B8A-35E774BDC0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6152" y="5266527"/>
            <a:ext cx="4350016" cy="122760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Officer Cindy Boyle –Western Mass CIT-TTAC, Law Enforcement Coordinator</a:t>
            </a:r>
          </a:p>
          <a:p>
            <a:r>
              <a:rPr lang="en-US" dirty="0"/>
              <a:t>Monica Bellucci, </a:t>
            </a:r>
            <a:r>
              <a:rPr lang="en-US" dirty="0" err="1"/>
              <a:t>M.Ed</a:t>
            </a:r>
            <a:r>
              <a:rPr lang="en-US" dirty="0"/>
              <a:t>, LMHC – Western Mass CIT-TTAC, Clinical Coordinator</a:t>
            </a:r>
          </a:p>
        </p:txBody>
      </p:sp>
      <p:pic>
        <p:nvPicPr>
          <p:cNvPr id="5" name="Picture 4" descr="A group of people sitting on a bench">
            <a:extLst>
              <a:ext uri="{FF2B5EF4-FFF2-40B4-BE49-F238E27FC236}">
                <a16:creationId xmlns:a16="http://schemas.microsoft.com/office/drawing/2014/main" id="{543D4C0A-853E-6A83-B9B6-DE4ADD1AB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64709"/>
            <a:ext cx="5830823" cy="618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05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E85AE-53CE-4C8F-E8BD-9D0323B50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91287"/>
            <a:ext cx="9603275" cy="1049235"/>
          </a:xfrm>
        </p:spPr>
        <p:txBody>
          <a:bodyPr/>
          <a:lstStyle/>
          <a:p>
            <a:pPr algn="ctr"/>
            <a:r>
              <a:rPr lang="en-US" dirty="0"/>
              <a:t>Final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32E86-5EA9-EDD5-90E6-0EA1A4BF2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2616" y="1140522"/>
            <a:ext cx="9482328" cy="5507166"/>
          </a:xfrm>
        </p:spPr>
        <p:txBody>
          <a:bodyPr>
            <a:normAutofit/>
          </a:bodyPr>
          <a:lstStyle/>
          <a:p>
            <a:r>
              <a:rPr lang="en-US" sz="2400" dirty="0"/>
              <a:t>Summary</a:t>
            </a:r>
          </a:p>
          <a:p>
            <a:pPr lvl="1"/>
            <a:r>
              <a:rPr lang="en-US" sz="2400" dirty="0"/>
              <a:t>To begin, check that you are in a calm grounded space, slow breath and heartbeat.  </a:t>
            </a:r>
          </a:p>
          <a:p>
            <a:pPr lvl="1"/>
            <a:r>
              <a:rPr lang="en-US" sz="2400" dirty="0"/>
              <a:t>Utilize calm tone of voice in volume and inflection and not intimidating body language. Introduce yourself  and state that you are there to help. </a:t>
            </a:r>
          </a:p>
          <a:p>
            <a:pPr lvl="1"/>
            <a:r>
              <a:rPr lang="en-US" sz="2400" dirty="0"/>
              <a:t>State the individual’s key points back to them to try and organize the conversation, using active listening skills to clarify your understanding and develop an action plan.  </a:t>
            </a:r>
          </a:p>
          <a:p>
            <a:pPr lvl="1"/>
            <a:r>
              <a:rPr lang="en-US" sz="2400" dirty="0"/>
              <a:t>Finally, try to have your statement be shorter than the individual initial dialogue.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44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F52E0-16FB-B946-C248-3F50529D0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93758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ACTIVE LISTENING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B6E96-AC8A-067F-2DB8-DC4C3514D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632" y="1853754"/>
            <a:ext cx="9354312" cy="4775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WHAT MENTAL HEALTH DISORDERS/CRISIS SITUATIONS RESPONDTO ACTIVE LISTENING?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b="1" dirty="0"/>
              <a:t>ALL OF THEM!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WHAT IS AT THE “CORE” OF ALL ACTIVE LISTENING?</a:t>
            </a:r>
          </a:p>
          <a:p>
            <a:pPr marL="0" indent="0">
              <a:buNone/>
            </a:pPr>
            <a:r>
              <a:rPr lang="en-US" dirty="0"/>
              <a:t>      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b="1" dirty="0"/>
              <a:t>ATTACHMENT/CONNECTION!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57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7C4C3-48D9-BCEF-6267-D167A8DA8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57766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ACTIVE LISTENING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8B905-87D9-3F57-7280-C20DECF91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4288" y="1618488"/>
            <a:ext cx="9200324" cy="4910328"/>
          </a:xfrm>
        </p:spPr>
        <p:txBody>
          <a:bodyPr/>
          <a:lstStyle/>
          <a:p>
            <a:r>
              <a:rPr lang="en-US" sz="2800" dirty="0"/>
              <a:t>“Being fully engaged while another person is talking to you. Listening with the intent to understand, rather than listening to respond.”</a:t>
            </a:r>
          </a:p>
          <a:p>
            <a:endParaRPr lang="en-US" sz="2800" dirty="0"/>
          </a:p>
          <a:p>
            <a:r>
              <a:rPr lang="en-US" sz="2800" dirty="0"/>
              <a:t>Listening to how someone may be feeling to understand whole picture</a:t>
            </a:r>
          </a:p>
          <a:p>
            <a:endParaRPr lang="en-US" sz="2800" dirty="0"/>
          </a:p>
          <a:p>
            <a:r>
              <a:rPr lang="en-US" sz="2800" dirty="0"/>
              <a:t>LISTENING WITH ALL OF OUR SENSES!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832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Active Listening - Clip 1">
            <a:hlinkClick r:id="" action="ppaction://media"/>
            <a:extLst>
              <a:ext uri="{FF2B5EF4-FFF2-40B4-BE49-F238E27FC236}">
                <a16:creationId xmlns:a16="http://schemas.microsoft.com/office/drawing/2014/main" id="{B7BB9E66-1119-DB60-1DDA-1F5EF55B427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4075" y="468313"/>
            <a:ext cx="10483850" cy="589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0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82279-409A-5771-2A69-2B1D56B59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069" y="164074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ACTIVE LISTENING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CC24-EF7F-77FB-A8B9-C0C586A7A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7169" y="1143000"/>
            <a:ext cx="9582912" cy="555092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Introduction</a:t>
            </a:r>
          </a:p>
          <a:p>
            <a:pPr lvl="1"/>
            <a:r>
              <a:rPr lang="en-US" sz="2400" dirty="0"/>
              <a:t>Provide your name</a:t>
            </a:r>
          </a:p>
          <a:p>
            <a:pPr lvl="1"/>
            <a:r>
              <a:rPr lang="en-US" sz="2400" dirty="0"/>
              <a:t>State that you are there to help</a:t>
            </a:r>
          </a:p>
          <a:p>
            <a:endParaRPr lang="en-US" dirty="0"/>
          </a:p>
          <a:p>
            <a:r>
              <a:rPr lang="en-US" sz="2400" dirty="0"/>
              <a:t>Empathy</a:t>
            </a:r>
          </a:p>
          <a:p>
            <a:pPr lvl="1"/>
            <a:r>
              <a:rPr lang="en-US" sz="2400" dirty="0"/>
              <a:t>The ability to share understand and share feeling with another</a:t>
            </a:r>
          </a:p>
          <a:p>
            <a:pPr lvl="1"/>
            <a:r>
              <a:rPr lang="en-US" sz="2400" dirty="0"/>
              <a:t>“I hear you”, “I want to understand”, “what you’re saying makes sense to me”</a:t>
            </a:r>
          </a:p>
          <a:p>
            <a:pPr lvl="1"/>
            <a:r>
              <a:rPr lang="en-US" sz="2400" dirty="0"/>
              <a:t>Listen for emotions, validate emotions, minimize or ignore behaviors during this time.  </a:t>
            </a:r>
          </a:p>
          <a:p>
            <a:pPr lvl="1"/>
            <a:r>
              <a:rPr lang="en-US" sz="2400" dirty="0"/>
              <a:t>DO NOT say “I understand you are upset but this is not the way to behave”.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348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DAE90-6A06-81F5-50B0-883876670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917" y="93758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ACTIVE LISTENING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E29A1-FAEE-B76C-2B6C-2FF65F214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097280"/>
            <a:ext cx="9504587" cy="5559552"/>
          </a:xfrm>
        </p:spPr>
        <p:txBody>
          <a:bodyPr>
            <a:normAutofit/>
          </a:bodyPr>
          <a:lstStyle/>
          <a:p>
            <a:r>
              <a:rPr lang="en-US" sz="2400" dirty="0"/>
              <a:t>Effective Pauses/planned ignoring</a:t>
            </a:r>
          </a:p>
          <a:p>
            <a:pPr lvl="1"/>
            <a:r>
              <a:rPr lang="en-US" sz="2000" dirty="0"/>
              <a:t>Utilize silence to encourage the individual to fill space and disengage when individual is highly charged (silence is hard, its ok for you to be uncomfortable)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Think about how the person’s brain is functioning at that moment:</a:t>
            </a:r>
          </a:p>
          <a:p>
            <a:pPr lvl="2"/>
            <a:r>
              <a:rPr lang="en-US" sz="1800" dirty="0"/>
              <a:t>Is the frontal lobe offline, can the individual understand your words and what you are asking them to do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Is the person in crisis?  Does that person have a diagnosed mental health condition?</a:t>
            </a:r>
          </a:p>
          <a:p>
            <a:pPr lvl="2"/>
            <a:r>
              <a:rPr lang="en-US" sz="1800" dirty="0"/>
              <a:t>Should we slow down even more?  Is there a tool we can use to help get their brain back online quicker (ice, sour foods, a drink of water)?  Do we need to help them in regulating their breath?</a:t>
            </a:r>
          </a:p>
        </p:txBody>
      </p:sp>
    </p:spTree>
    <p:extLst>
      <p:ext uri="{BB962C8B-B14F-4D97-AF65-F5344CB8AC3E}">
        <p14:creationId xmlns:p14="http://schemas.microsoft.com/office/powerpoint/2010/main" val="4188485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405EF-E40C-5BBB-2E18-88A8A4AC8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8316" y="452487"/>
            <a:ext cx="5329492" cy="6071383"/>
          </a:xfrm>
        </p:spPr>
        <p:txBody>
          <a:bodyPr/>
          <a:lstStyle/>
          <a:p>
            <a:r>
              <a:rPr lang="en-US" sz="2400" dirty="0"/>
              <a:t>Minimal Encouragers</a:t>
            </a:r>
          </a:p>
          <a:p>
            <a:pPr lvl="1"/>
            <a:r>
              <a:rPr lang="en-US" dirty="0"/>
              <a:t>Utilized sounds, head nods, or short prompts to encourage more dialogue and convey that you are hearing them</a:t>
            </a:r>
          </a:p>
          <a:p>
            <a:endParaRPr lang="en-US" sz="2400" dirty="0"/>
          </a:p>
          <a:p>
            <a:r>
              <a:rPr lang="en-US" sz="2400" dirty="0"/>
              <a:t>Open Ended Questions</a:t>
            </a:r>
          </a:p>
          <a:p>
            <a:pPr lvl="1"/>
            <a:r>
              <a:rPr lang="en-US" dirty="0"/>
              <a:t>Utilize questions that begin with Who, What, Where, When, Why and How.  These will typically lead to more dialogue. Try to stay away from questions that require a “yes”, “no” or one word answer. </a:t>
            </a:r>
          </a:p>
          <a:p>
            <a:endParaRPr lang="en-US" dirty="0"/>
          </a:p>
        </p:txBody>
      </p:sp>
      <p:pic>
        <p:nvPicPr>
          <p:cNvPr id="5" name="Picture 4" descr="A diagram of active listening skills&#10;&#10;Description automatically generated">
            <a:extLst>
              <a:ext uri="{FF2B5EF4-FFF2-40B4-BE49-F238E27FC236}">
                <a16:creationId xmlns:a16="http://schemas.microsoft.com/office/drawing/2014/main" id="{8E8454CA-CE7B-A2BD-F4E8-0A9BD0BFB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321" y="556788"/>
            <a:ext cx="4659983" cy="514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58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275D3-49BD-0EB6-812A-D2574DEA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64074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ACTIVE LISTENING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1042F-11B1-0101-252B-EB49F9A12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296" y="1234440"/>
            <a:ext cx="9701784" cy="5459486"/>
          </a:xfrm>
        </p:spPr>
        <p:txBody>
          <a:bodyPr>
            <a:normAutofit/>
          </a:bodyPr>
          <a:lstStyle/>
          <a:p>
            <a:r>
              <a:rPr lang="en-US" sz="2400" b="1" dirty="0"/>
              <a:t>Using “I” statement</a:t>
            </a:r>
          </a:p>
          <a:p>
            <a:pPr lvl="1"/>
            <a:r>
              <a:rPr lang="en-US" sz="2000" dirty="0"/>
              <a:t>Disclosing how you are feeling during your interaction can help </a:t>
            </a:r>
          </a:p>
          <a:p>
            <a:pPr lvl="1"/>
            <a:r>
              <a:rPr lang="en-US" sz="2000" dirty="0"/>
              <a:t>Begin these statements with “I feel” to avoid becoming accusatory and eliciting a defensive response.       </a:t>
            </a:r>
          </a:p>
          <a:p>
            <a:pPr lvl="2"/>
            <a:r>
              <a:rPr lang="en-US" sz="1800" dirty="0"/>
              <a:t>“I am feeling concerned”</a:t>
            </a:r>
          </a:p>
          <a:p>
            <a:pPr lvl="2"/>
            <a:r>
              <a:rPr lang="en-US" sz="1800" dirty="0"/>
              <a:t>“I am feeling a bit confused can you help me understand”</a:t>
            </a:r>
          </a:p>
          <a:p>
            <a:endParaRPr lang="en-US" sz="2400" b="1" dirty="0"/>
          </a:p>
          <a:p>
            <a:r>
              <a:rPr lang="en-US" sz="2400" b="1" dirty="0"/>
              <a:t>Using “We” statements</a:t>
            </a:r>
          </a:p>
          <a:p>
            <a:pPr lvl="1"/>
            <a:r>
              <a:rPr lang="en-US" sz="2000" dirty="0"/>
              <a:t>Never speak for command staff (telling someone they won’t be arrested or receive a summons to go to court)</a:t>
            </a:r>
          </a:p>
          <a:p>
            <a:pPr lvl="1"/>
            <a:r>
              <a:rPr lang="en-US" sz="2000" dirty="0"/>
              <a:t>Use “we” to get the subject involved in the conversation “I think WE can work this out together”</a:t>
            </a:r>
          </a:p>
        </p:txBody>
      </p:sp>
    </p:spTree>
    <p:extLst>
      <p:ext uri="{BB962C8B-B14F-4D97-AF65-F5344CB8AC3E}">
        <p14:creationId xmlns:p14="http://schemas.microsoft.com/office/powerpoint/2010/main" val="2624250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DD21E1-BAF0-4314-AB31-82ECB8AC9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C8619C-F25D-468E-95FA-2A2151D7D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Online Media 3" title="The Big Bang Theory Active Listening - english sub">
            <a:hlinkClick r:id="" action="ppaction://media"/>
            <a:extLst>
              <a:ext uri="{FF2B5EF4-FFF2-40B4-BE49-F238E27FC236}">
                <a16:creationId xmlns:a16="http://schemas.microsoft.com/office/drawing/2014/main" id="{DF3D61B2-0F0C-3B96-13B0-920609A3441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6058" y="188536"/>
            <a:ext cx="10755983" cy="6485641"/>
          </a:xfrm>
          <a:prstGeom prst="rect">
            <a:avLst/>
          </a:prstGeom>
        </p:spPr>
      </p:pic>
      <p:sp>
        <p:nvSpPr>
          <p:cNvPr id="15" name="Freeform 12">
            <a:extLst>
              <a:ext uri="{FF2B5EF4-FFF2-40B4-BE49-F238E27FC236}">
                <a16:creationId xmlns:a16="http://schemas.microsoft.com/office/drawing/2014/main" id="{7D9439D6-DEAD-4CEB-A61B-BE3D64D1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7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2768</TotalTime>
  <Words>576</Words>
  <Application>Microsoft Office PowerPoint</Application>
  <PresentationFormat>Widescreen</PresentationFormat>
  <Paragraphs>57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Wisp</vt:lpstr>
      <vt:lpstr>Active Listening</vt:lpstr>
      <vt:lpstr>ACTIVE LISTENING</vt:lpstr>
      <vt:lpstr>ACTIVE LISTENING</vt:lpstr>
      <vt:lpstr>PowerPoint Presentation</vt:lpstr>
      <vt:lpstr>ACTIVE LISTENING</vt:lpstr>
      <vt:lpstr>ACTIVE LISTENING</vt:lpstr>
      <vt:lpstr>PowerPoint Presentation</vt:lpstr>
      <vt:lpstr>ACTIVE LISTENING</vt:lpstr>
      <vt:lpstr>PowerPoint Presentation</vt:lpstr>
      <vt:lpstr>Final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listening</dc:title>
  <dc:creator>monica bellucci</dc:creator>
  <cp:lastModifiedBy>Boyle, Cynthia</cp:lastModifiedBy>
  <cp:revision>13</cp:revision>
  <dcterms:created xsi:type="dcterms:W3CDTF">2024-04-22T16:40:04Z</dcterms:created>
  <dcterms:modified xsi:type="dcterms:W3CDTF">2024-06-03T14:03:22Z</dcterms:modified>
</cp:coreProperties>
</file>